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handoutMasterIdLst>
    <p:handoutMasterId r:id="rId16"/>
  </p:handoutMasterIdLst>
  <p:sldIdLst>
    <p:sldId id="278" r:id="rId2"/>
    <p:sldId id="257" r:id="rId3"/>
    <p:sldId id="258" r:id="rId4"/>
    <p:sldId id="259" r:id="rId5"/>
    <p:sldId id="260" r:id="rId6"/>
    <p:sldId id="261" r:id="rId7"/>
    <p:sldId id="271" r:id="rId8"/>
    <p:sldId id="262" r:id="rId9"/>
    <p:sldId id="272" r:id="rId10"/>
    <p:sldId id="263" r:id="rId11"/>
    <p:sldId id="274" r:id="rId12"/>
    <p:sldId id="279" r:id="rId13"/>
    <p:sldId id="280" r:id="rId14"/>
    <p:sldId id="281" r:id="rId15"/>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7"/>
    <p:restoredTop sz="90929"/>
  </p:normalViewPr>
  <p:slideViewPr>
    <p:cSldViewPr>
      <p:cViewPr varScale="1">
        <p:scale>
          <a:sx n="62" d="100"/>
          <a:sy n="62" d="100"/>
        </p:scale>
        <p:origin x="-127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81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81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81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ADCD655-FD67-48CB-99A3-85160029AB9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BC072B-23D3-4BD8-A5C3-7FF59A8916BC}"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8C6861-7A2F-4F25-B5AB-4F51E99D935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BAA597-59F2-4727-A395-E1E00A2543FF}"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317E1752-9A96-41BF-9E9C-4716D94E36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77F398-EB1E-4D3B-B236-50323CAC429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828510-9B07-4B6A-AA9E-C73CE3D17D26}"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89843D7-1256-42AB-B33A-19B81D3EBB5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DD4953A-7396-4319-A2C3-CBA99C7055A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F3AE2C9-53C6-4FA0-91C4-A95DF6D000D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80F2CE3-6AA0-4F0C-B971-E4D2E45B266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9A74D9-C505-455B-9177-D2AAEBDF8C2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507FF9B-1435-444F-A781-35F1C071B985}"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4E3E533-44F2-40E5-9828-B8F4133EAFE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8" descr="taj2"/>
          <p:cNvPicPr>
            <a:picLocks noChangeAspect="1" noChangeArrowheads="1"/>
          </p:cNvPicPr>
          <p:nvPr/>
        </p:nvPicPr>
        <p:blipFill>
          <a:blip r:embed="rId2"/>
          <a:srcRect l="50015" t="21556" b="7333"/>
          <a:stretch>
            <a:fillRect/>
          </a:stretch>
        </p:blipFill>
        <p:spPr bwMode="auto">
          <a:xfrm>
            <a:off x="0" y="0"/>
            <a:ext cx="9144000" cy="6856413"/>
          </a:xfrm>
          <a:prstGeom prst="rect">
            <a:avLst/>
          </a:prstGeom>
          <a:noFill/>
          <a:ln w="9525">
            <a:noFill/>
            <a:miter lim="800000"/>
            <a:headEnd/>
            <a:tailEnd/>
          </a:ln>
        </p:spPr>
      </p:pic>
      <p:sp>
        <p:nvSpPr>
          <p:cNvPr id="5123" name="Rectangle 1030"/>
          <p:cNvSpPr>
            <a:spLocks noChangeArrowheads="1"/>
          </p:cNvSpPr>
          <p:nvPr/>
        </p:nvSpPr>
        <p:spPr bwMode="auto">
          <a:xfrm>
            <a:off x="1023938" y="384175"/>
            <a:ext cx="7827335" cy="4616648"/>
          </a:xfrm>
          <a:prstGeom prst="rect">
            <a:avLst/>
          </a:prstGeom>
          <a:noFill/>
          <a:ln w="12700" cap="sq">
            <a:noFill/>
            <a:miter lim="800000"/>
            <a:headEnd type="none" w="sm" len="sm"/>
            <a:tailEnd type="none" w="sm" len="sm"/>
          </a:ln>
          <a:effectLst/>
        </p:spPr>
        <p:txBody>
          <a:bodyPr wrap="none">
            <a:spAutoFit/>
          </a:bodyPr>
          <a:lstStyle/>
          <a:p>
            <a:r>
              <a:rPr lang="en-US" sz="3200" b="1" dirty="0" smtClean="0"/>
              <a:t>Outline of </a:t>
            </a:r>
            <a:r>
              <a:rPr lang="en-US" sz="3200" b="1" dirty="0" err="1" smtClean="0"/>
              <a:t>Mughal</a:t>
            </a:r>
            <a:r>
              <a:rPr lang="en-US" sz="3200" b="1" dirty="0" smtClean="0"/>
              <a:t> Empire </a:t>
            </a:r>
            <a:r>
              <a:rPr lang="en-US" sz="3200" b="1" dirty="0" err="1"/>
              <a:t>Mughal</a:t>
            </a:r>
            <a:r>
              <a:rPr lang="en-US" sz="3200" b="1" dirty="0"/>
              <a:t> Empire </a:t>
            </a:r>
          </a:p>
          <a:p>
            <a:r>
              <a:rPr lang="en-US" sz="5000" dirty="0" smtClean="0"/>
              <a:t>1526-1707</a:t>
            </a:r>
          </a:p>
          <a:p>
            <a:endParaRPr lang="en-US" sz="5000" dirty="0"/>
          </a:p>
          <a:p>
            <a:endParaRPr lang="en-US" sz="5000" dirty="0" smtClean="0"/>
          </a:p>
          <a:p>
            <a:r>
              <a:rPr lang="en-US" sz="2800" dirty="0" err="1" smtClean="0"/>
              <a:t>Suman</a:t>
            </a:r>
            <a:r>
              <a:rPr lang="en-US" sz="2800" dirty="0" smtClean="0"/>
              <a:t> </a:t>
            </a:r>
            <a:r>
              <a:rPr lang="en-US" sz="2800" dirty="0" err="1" smtClean="0"/>
              <a:t>Patra</a:t>
            </a:r>
            <a:endParaRPr lang="en-US" sz="2800" dirty="0" smtClean="0"/>
          </a:p>
          <a:p>
            <a:r>
              <a:rPr lang="en-US" sz="2800" dirty="0" err="1" smtClean="0"/>
              <a:t>Assistamt</a:t>
            </a:r>
            <a:r>
              <a:rPr lang="en-US" sz="2800" dirty="0" smtClean="0"/>
              <a:t> Professor </a:t>
            </a:r>
          </a:p>
          <a:p>
            <a:r>
              <a:rPr lang="en-US" sz="2800" dirty="0" smtClean="0"/>
              <a:t>Department of History</a:t>
            </a:r>
          </a:p>
          <a:p>
            <a:r>
              <a:rPr lang="en-US" sz="2800" dirty="0" err="1" smtClean="0"/>
              <a:t>Chandidas</a:t>
            </a:r>
            <a:r>
              <a:rPr lang="en-US" sz="2800" dirty="0" smtClean="0"/>
              <a:t> </a:t>
            </a:r>
            <a:r>
              <a:rPr lang="en-US" sz="2800" dirty="0" err="1" smtClean="0"/>
              <a:t>Mahavidyalaya</a:t>
            </a:r>
            <a:endParaRPr lang="en-US" sz="2800" dirty="0"/>
          </a:p>
        </p:txBody>
      </p:sp>
      <p:sp>
        <p:nvSpPr>
          <p:cNvPr id="5124" name="Rectangle 1031"/>
          <p:cNvSpPr>
            <a:spLocks noChangeArrowheads="1"/>
          </p:cNvSpPr>
          <p:nvPr/>
        </p:nvSpPr>
        <p:spPr bwMode="auto">
          <a:xfrm>
            <a:off x="4354513" y="4543425"/>
            <a:ext cx="184150" cy="519113"/>
          </a:xfrm>
          <a:prstGeom prst="rect">
            <a:avLst/>
          </a:prstGeom>
          <a:noFill/>
          <a:ln w="12700" cap="sq">
            <a:noFill/>
            <a:miter lim="800000"/>
            <a:headEnd type="none" w="sm" len="sm"/>
            <a:tailEnd type="none" w="sm" len="sm"/>
          </a:ln>
          <a:effectLst/>
        </p:spPr>
        <p:txBody>
          <a:bodyPr wrap="none">
            <a:spAutoFit/>
          </a:bodyPr>
          <a:lstStyle/>
          <a:p>
            <a:endParaRPr lang="en-US"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609600"/>
            <a:ext cx="7772400" cy="1143000"/>
          </a:xfrm>
        </p:spPr>
        <p:txBody>
          <a:bodyPr>
            <a:normAutofit fontScale="90000"/>
          </a:bodyPr>
          <a:lstStyle/>
          <a:p>
            <a:r>
              <a:rPr lang="en-US" smtClean="0"/>
              <a:t>Aurangzeb 1658 - 1707</a:t>
            </a:r>
            <a:br>
              <a:rPr lang="en-US" smtClean="0"/>
            </a:br>
            <a:r>
              <a:rPr lang="en-US" sz="3000" i="1" smtClean="0"/>
              <a:t>The Intolerant</a:t>
            </a:r>
            <a:endParaRPr lang="en-US" smtClean="0"/>
          </a:p>
        </p:txBody>
      </p:sp>
      <p:sp>
        <p:nvSpPr>
          <p:cNvPr id="14339" name="Rectangle 5"/>
          <p:cNvSpPr>
            <a:spLocks noGrp="1" noChangeArrowheads="1"/>
          </p:cNvSpPr>
          <p:nvPr>
            <p:ph idx="1"/>
          </p:nvPr>
        </p:nvSpPr>
        <p:spPr>
          <a:xfrm>
            <a:off x="381000" y="2209800"/>
            <a:ext cx="6705600" cy="4114800"/>
          </a:xfrm>
          <a:ln w="19050">
            <a:solidFill>
              <a:schemeClr val="tx1"/>
            </a:solidFill>
          </a:ln>
        </p:spPr>
        <p:txBody>
          <a:bodyPr/>
          <a:lstStyle/>
          <a:p>
            <a:pPr>
              <a:lnSpc>
                <a:spcPct val="90000"/>
              </a:lnSpc>
            </a:pPr>
            <a:r>
              <a:rPr lang="en-US" sz="2400" smtClean="0"/>
              <a:t>Aurangzeb ascended the throne after disposing his father </a:t>
            </a:r>
            <a:r>
              <a:rPr lang="en-US" sz="2400" b="1" smtClean="0"/>
              <a:t>and</a:t>
            </a:r>
            <a:r>
              <a:rPr lang="en-US" sz="2400" smtClean="0"/>
              <a:t> beating out his two brothers.</a:t>
            </a:r>
          </a:p>
          <a:p>
            <a:pPr>
              <a:lnSpc>
                <a:spcPct val="90000"/>
              </a:lnSpc>
            </a:pPr>
            <a:r>
              <a:rPr lang="en-US" sz="2400" b="1" u="sng" smtClean="0"/>
              <a:t>Despot</a:t>
            </a:r>
          </a:p>
          <a:p>
            <a:pPr lvl="1">
              <a:lnSpc>
                <a:spcPct val="90000"/>
              </a:lnSpc>
            </a:pPr>
            <a:r>
              <a:rPr lang="en-US" sz="2000" smtClean="0"/>
              <a:t>severely </a:t>
            </a:r>
            <a:r>
              <a:rPr lang="en-US" sz="2000" b="1" u="sng" smtClean="0"/>
              <a:t>persecuted Hindus</a:t>
            </a:r>
            <a:r>
              <a:rPr lang="en-US" sz="2000" smtClean="0"/>
              <a:t> of Northern India. </a:t>
            </a:r>
          </a:p>
          <a:p>
            <a:pPr>
              <a:lnSpc>
                <a:spcPct val="90000"/>
              </a:lnSpc>
            </a:pPr>
            <a:r>
              <a:rPr lang="en-US" sz="2400" smtClean="0"/>
              <a:t>Empire declines under his reign</a:t>
            </a:r>
          </a:p>
          <a:p>
            <a:pPr lvl="1">
              <a:lnSpc>
                <a:spcPct val="90000"/>
              </a:lnSpc>
            </a:pPr>
            <a:r>
              <a:rPr lang="en-US" sz="2000" smtClean="0"/>
              <a:t>He removed the tax-free status for Hindus</a:t>
            </a:r>
          </a:p>
          <a:p>
            <a:pPr lvl="1">
              <a:lnSpc>
                <a:spcPct val="90000"/>
              </a:lnSpc>
            </a:pPr>
            <a:r>
              <a:rPr lang="en-US" sz="2000" smtClean="0"/>
              <a:t>Destroyed their temples</a:t>
            </a:r>
          </a:p>
          <a:p>
            <a:pPr lvl="1">
              <a:lnSpc>
                <a:spcPct val="90000"/>
              </a:lnSpc>
            </a:pPr>
            <a:r>
              <a:rPr lang="en-US" sz="2000" smtClean="0"/>
              <a:t>Crushed semi-autonomous Hindu states </a:t>
            </a:r>
          </a:p>
          <a:p>
            <a:pPr>
              <a:lnSpc>
                <a:spcPct val="90000"/>
              </a:lnSpc>
            </a:pPr>
            <a:r>
              <a:rPr lang="en-US" sz="2400" b="1" u="sng" smtClean="0"/>
              <a:t>Primary Interest - Promote Islam vs tolerance</a:t>
            </a:r>
          </a:p>
        </p:txBody>
      </p:sp>
      <p:pic>
        <p:nvPicPr>
          <p:cNvPr id="14340" name="Picture 8" descr="aurangzeb"/>
          <p:cNvPicPr>
            <a:picLocks noChangeAspect="1" noChangeArrowheads="1"/>
          </p:cNvPicPr>
          <p:nvPr/>
        </p:nvPicPr>
        <p:blipFill>
          <a:blip r:embed="rId2"/>
          <a:srcRect/>
          <a:stretch>
            <a:fillRect/>
          </a:stretch>
        </p:blipFill>
        <p:spPr bwMode="auto">
          <a:xfrm>
            <a:off x="7181850" y="76200"/>
            <a:ext cx="1885950" cy="25908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Aurangzeb</a:t>
            </a:r>
          </a:p>
        </p:txBody>
      </p:sp>
      <p:sp>
        <p:nvSpPr>
          <p:cNvPr id="15363" name="Rectangle 3"/>
          <p:cNvSpPr>
            <a:spLocks noGrp="1" noChangeArrowheads="1"/>
          </p:cNvSpPr>
          <p:nvPr>
            <p:ph idx="1"/>
          </p:nvPr>
        </p:nvSpPr>
        <p:spPr>
          <a:ln w="19050">
            <a:solidFill>
              <a:schemeClr val="tx1"/>
            </a:solidFill>
          </a:ln>
        </p:spPr>
        <p:txBody>
          <a:bodyPr/>
          <a:lstStyle/>
          <a:p>
            <a:r>
              <a:rPr lang="en-US" sz="2000" smtClean="0"/>
              <a:t>Aurangzeb over expanded the empire and strained his resources.</a:t>
            </a:r>
          </a:p>
          <a:p>
            <a:pPr lvl="1"/>
            <a:r>
              <a:rPr lang="en-US" sz="1800" smtClean="0"/>
              <a:t>Large sums of money and manpower were lost.</a:t>
            </a:r>
          </a:p>
          <a:p>
            <a:pPr lvl="1"/>
            <a:r>
              <a:rPr lang="en-US" sz="1800" smtClean="0"/>
              <a:t>He lost the support of the Hindu people.</a:t>
            </a:r>
          </a:p>
          <a:p>
            <a:pPr lvl="1"/>
            <a:r>
              <a:rPr lang="en-US" sz="1800" smtClean="0"/>
              <a:t>The over expansion of his empire weakened his administration.</a:t>
            </a:r>
          </a:p>
          <a:p>
            <a:r>
              <a:rPr lang="en-US" sz="2000" smtClean="0"/>
              <a:t>Aurangzeb died in 1707</a:t>
            </a:r>
          </a:p>
          <a:p>
            <a:pPr lvl="1">
              <a:buFontTx/>
              <a:buNone/>
            </a:pPr>
            <a:r>
              <a:rPr lang="en-US" sz="1800" smtClean="0"/>
              <a:t>s son Bahadur Shah succeeded him. Bahadur was so old by the time he ascended the throne, he only managed to live a few more years.  But at this point in time, the government was so unstable and so weak, the empire become an easy target of invasion and exploitation, first by the Persians, and then by the British.</a:t>
            </a:r>
          </a:p>
          <a:p>
            <a:r>
              <a:rPr lang="en-US" sz="2000" smtClean="0"/>
              <a:t>The death of Aurangzeb and the short reign of his son led to the end of the Mughal empire and the beginning of British Rule.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The Success of the Mughals</a:t>
            </a:r>
          </a:p>
        </p:txBody>
      </p:sp>
      <p:sp>
        <p:nvSpPr>
          <p:cNvPr id="18435" name="Rectangle 3"/>
          <p:cNvSpPr>
            <a:spLocks noGrp="1" noChangeArrowheads="1"/>
          </p:cNvSpPr>
          <p:nvPr>
            <p:ph idx="1"/>
          </p:nvPr>
        </p:nvSpPr>
        <p:spPr>
          <a:xfrm>
            <a:off x="685800" y="1981200"/>
            <a:ext cx="7772400" cy="4572000"/>
          </a:xfrm>
          <a:ln w="12700">
            <a:solidFill>
              <a:schemeClr val="tx1"/>
            </a:solidFill>
          </a:ln>
        </p:spPr>
        <p:txBody>
          <a:bodyPr/>
          <a:lstStyle/>
          <a:p>
            <a:r>
              <a:rPr lang="en-US" sz="2000" smtClean="0"/>
              <a:t>It is agreed among many scholars that the Mughal empire was the greatest, richest and most long-lasting Muslim dynasty to rule India.  This period of Mughal rule produced the finest and most elegant art and architecture in the history of Muslim dynasties.</a:t>
            </a:r>
          </a:p>
          <a:p>
            <a:r>
              <a:rPr lang="en-US" sz="2000" smtClean="0"/>
              <a:t>The Mughal emperors, with few exceptions, were among the world’s most aesthetically minded rules.  Although Turkish and Persian in background, the Mughals were not Muslim rulers of India but Indian rulers who happened to be Muslims.  This idea  is most evident in Akbar’s obsession of a utopian India for Hindus and Muslims.</a:t>
            </a:r>
          </a:p>
          <a:p>
            <a:r>
              <a:rPr lang="en-US" sz="2000" smtClean="0"/>
              <a:t>The longevity of the Mughal empire can be contributed to a number of factors.  The Mughal emperors were ambitious and for the most part able rulers.  But Akbar is perhaps the Mughal emperor responsible for much of the prosperity and harmony achieved during the Mughal Empire.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sz="half" idx="1"/>
          </p:nvPr>
        </p:nvSpPr>
        <p:spPr>
          <a:xfrm>
            <a:off x="381000" y="457200"/>
            <a:ext cx="4419600" cy="5715000"/>
          </a:xfrm>
          <a:ln w="12700">
            <a:solidFill>
              <a:schemeClr val="tx1"/>
            </a:solidFill>
          </a:ln>
        </p:spPr>
        <p:txBody>
          <a:bodyPr/>
          <a:lstStyle/>
          <a:p>
            <a:r>
              <a:rPr lang="en-US" sz="2000" smtClean="0"/>
              <a:t>Akbar the Great, as he is referred, perceived that 3 things were needed if his Empire was to be stable and long-lasting. </a:t>
            </a:r>
          </a:p>
          <a:p>
            <a:pPr lvl="1"/>
            <a:r>
              <a:rPr lang="en-US" sz="1800" smtClean="0"/>
              <a:t>1.  Fair rent must be fixed for the peasant and a steady revenue for the treasury,</a:t>
            </a:r>
          </a:p>
          <a:p>
            <a:pPr lvl="1"/>
            <a:r>
              <a:rPr lang="en-US" sz="1800" smtClean="0"/>
              <a:t>2.  The land must be ruled by men who were impartial and responsible to himself,</a:t>
            </a:r>
          </a:p>
          <a:p>
            <a:pPr lvl="1"/>
            <a:r>
              <a:rPr lang="en-US" sz="1800" smtClean="0"/>
              <a:t>3.  The Muslim must live at peace with the Hindu.</a:t>
            </a:r>
          </a:p>
          <a:p>
            <a:r>
              <a:rPr lang="en-US" sz="2000" smtClean="0"/>
              <a:t>Akbar strove during his lifetime to achieve these 3 things.  He showed tolerance to Hindu scholars and women.  </a:t>
            </a:r>
          </a:p>
          <a:p>
            <a:r>
              <a:rPr lang="en-US" sz="2000" smtClean="0"/>
              <a:t>By 1650, the Mughal empire had expanded farther North and South.</a:t>
            </a:r>
          </a:p>
          <a:p>
            <a:endParaRPr lang="en-US" sz="2000" smtClean="0"/>
          </a:p>
        </p:txBody>
      </p:sp>
      <p:pic>
        <p:nvPicPr>
          <p:cNvPr id="19460" name="Picture 8" descr="map"/>
          <p:cNvPicPr>
            <a:picLocks noGrp="1" noChangeAspect="1" noChangeArrowheads="1"/>
          </p:cNvPicPr>
          <p:nvPr>
            <p:ph type="clipArt" sz="half" idx="2"/>
          </p:nvPr>
        </p:nvPicPr>
        <p:blipFill>
          <a:blip r:embed="rId2"/>
          <a:srcRect/>
          <a:stretch>
            <a:fillRect/>
          </a:stretch>
        </p:blipFill>
        <p:spPr>
          <a:xfrm>
            <a:off x="4876800" y="533400"/>
            <a:ext cx="4033838" cy="4953000"/>
          </a:xfrm>
          <a:noFill/>
          <a:ln w="28575">
            <a:solidFill>
              <a:schemeClr val="tx1"/>
            </a:solidFill>
          </a:ln>
          <a:effectLst>
            <a:outerShdw dist="107763" dir="13500000" algn="ctr" rotWithShape="0">
              <a:srgbClr val="808080"/>
            </a:outerShdw>
          </a:effectLst>
        </p:spPr>
      </p:pic>
      <p:pic>
        <p:nvPicPr>
          <p:cNvPr id="19459" name="Picture 5"/>
          <p:cNvPicPr>
            <a:picLocks noChangeAspect="1" noChangeArrowheads="1"/>
          </p:cNvPicPr>
          <p:nvPr/>
        </p:nvPicPr>
        <p:blipFill>
          <a:blip r:embed="rId3"/>
          <a:srcRect/>
          <a:stretch>
            <a:fillRect/>
          </a:stretch>
        </p:blipFill>
        <p:spPr bwMode="auto">
          <a:xfrm>
            <a:off x="4876800" y="5562600"/>
            <a:ext cx="4038600" cy="609600"/>
          </a:xfrm>
          <a:prstGeom prst="rect">
            <a:avLst/>
          </a:prstGeom>
          <a:noFill/>
          <a:ln w="38100" cap="sq">
            <a:solidFill>
              <a:schemeClr val="tx1"/>
            </a:solidFill>
            <a:miter lim="800000"/>
            <a:headEnd type="none" w="sm" len="sm"/>
            <a:tailEnd type="none" w="sm" len="sm"/>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0"/>
            <a:ext cx="7772400" cy="1143000"/>
          </a:xfrm>
        </p:spPr>
        <p:txBody>
          <a:bodyPr/>
          <a:lstStyle/>
          <a:p>
            <a:r>
              <a:rPr lang="en-US" smtClean="0"/>
              <a:t> Introduction</a:t>
            </a:r>
          </a:p>
        </p:txBody>
      </p:sp>
      <p:sp>
        <p:nvSpPr>
          <p:cNvPr id="6147" name="Rectangle 8"/>
          <p:cNvSpPr>
            <a:spLocks noGrp="1" noChangeArrowheads="1"/>
          </p:cNvSpPr>
          <p:nvPr>
            <p:ph idx="1"/>
          </p:nvPr>
        </p:nvSpPr>
        <p:spPr>
          <a:xfrm>
            <a:off x="381000" y="990600"/>
            <a:ext cx="8077200" cy="5867400"/>
          </a:xfrm>
          <a:ln w="19050">
            <a:solidFill>
              <a:schemeClr val="tx1"/>
            </a:solidFill>
          </a:ln>
        </p:spPr>
        <p:txBody>
          <a:bodyPr/>
          <a:lstStyle/>
          <a:p>
            <a:pPr>
              <a:spcBef>
                <a:spcPct val="50000"/>
              </a:spcBef>
            </a:pPr>
            <a:r>
              <a:rPr lang="en-US" sz="2000" smtClean="0"/>
              <a:t>Under the Mughals, </a:t>
            </a:r>
            <a:r>
              <a:rPr lang="en-US" sz="2000" b="1" u="sng" smtClean="0"/>
              <a:t>India was the heart of a great Islamic empire and a prolific center of Islamic culture and learning.</a:t>
            </a:r>
          </a:p>
          <a:p>
            <a:pPr>
              <a:spcBef>
                <a:spcPct val="50000"/>
              </a:spcBef>
            </a:pPr>
            <a:r>
              <a:rPr lang="en-US" sz="2000" smtClean="0"/>
              <a:t>Dynasty was the </a:t>
            </a:r>
            <a:r>
              <a:rPr lang="en-US" sz="2000" b="1" u="sng" smtClean="0"/>
              <a:t>greatest, richest and longest lasting Muslim dynasty to rule India.</a:t>
            </a:r>
          </a:p>
          <a:p>
            <a:pPr>
              <a:spcBef>
                <a:spcPct val="50000"/>
              </a:spcBef>
            </a:pPr>
            <a:r>
              <a:rPr lang="en-US" sz="2000" b="1" smtClean="0"/>
              <a:t>Mongol Descendents</a:t>
            </a:r>
          </a:p>
          <a:p>
            <a:pPr>
              <a:spcBef>
                <a:spcPct val="50000"/>
              </a:spcBef>
            </a:pPr>
            <a:r>
              <a:rPr lang="en-US" sz="2000" smtClean="0"/>
              <a:t>The Great Mughal Emperors were:</a:t>
            </a:r>
          </a:p>
          <a:p>
            <a:pPr lvl="1">
              <a:spcBef>
                <a:spcPct val="50000"/>
              </a:spcBef>
            </a:pPr>
            <a:r>
              <a:rPr lang="en-US" sz="2000" smtClean="0"/>
              <a:t>Babur (1526-1530) The First of the Mughals</a:t>
            </a:r>
          </a:p>
          <a:p>
            <a:pPr lvl="1">
              <a:spcBef>
                <a:spcPct val="50000"/>
              </a:spcBef>
            </a:pPr>
            <a:r>
              <a:rPr lang="en-US" sz="2000" smtClean="0"/>
              <a:t>Humayun (1530-1556) The Luckless Leader</a:t>
            </a:r>
          </a:p>
          <a:p>
            <a:pPr lvl="1">
              <a:spcBef>
                <a:spcPct val="50000"/>
              </a:spcBef>
            </a:pPr>
            <a:r>
              <a:rPr lang="en-US" sz="2000" smtClean="0"/>
              <a:t>Akbar (1556-1605) The Great</a:t>
            </a:r>
          </a:p>
          <a:p>
            <a:pPr lvl="1">
              <a:spcBef>
                <a:spcPct val="50000"/>
              </a:spcBef>
            </a:pPr>
            <a:r>
              <a:rPr lang="en-US" sz="2000" smtClean="0"/>
              <a:t>Jehangir (1605-1627) The Paragon of Stability</a:t>
            </a:r>
          </a:p>
          <a:p>
            <a:pPr lvl="1">
              <a:spcBef>
                <a:spcPct val="50000"/>
              </a:spcBef>
            </a:pPr>
            <a:r>
              <a:rPr lang="en-US" sz="2000" smtClean="0"/>
              <a:t>Shah Jehan (1627-1658)  The Master Builder</a:t>
            </a:r>
          </a:p>
          <a:p>
            <a:pPr lvl="1">
              <a:spcBef>
                <a:spcPct val="50000"/>
              </a:spcBef>
            </a:pPr>
            <a:r>
              <a:rPr lang="en-US" sz="2000" smtClean="0"/>
              <a:t>Aurangzeb (1658-1707)  The Intolerant</a:t>
            </a:r>
            <a:endParaRPr lang="en-US" sz="2400" smtClean="0"/>
          </a:p>
        </p:txBody>
      </p:sp>
      <p:pic>
        <p:nvPicPr>
          <p:cNvPr id="6148" name="Picture 9" descr="eurpoean"/>
          <p:cNvPicPr>
            <a:picLocks noChangeAspect="1" noChangeArrowheads="1"/>
          </p:cNvPicPr>
          <p:nvPr/>
        </p:nvPicPr>
        <p:blipFill>
          <a:blip r:embed="rId2"/>
          <a:srcRect/>
          <a:stretch>
            <a:fillRect/>
          </a:stretch>
        </p:blipFill>
        <p:spPr bwMode="auto">
          <a:xfrm>
            <a:off x="6248400" y="3352800"/>
            <a:ext cx="2895600" cy="32766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
          <p:cNvSpPr>
            <a:spLocks noGrp="1" noChangeArrowheads="1"/>
          </p:cNvSpPr>
          <p:nvPr>
            <p:ph type="title"/>
          </p:nvPr>
        </p:nvSpPr>
        <p:spPr>
          <a:xfrm>
            <a:off x="304800" y="609600"/>
            <a:ext cx="7772400" cy="1143000"/>
          </a:xfrm>
        </p:spPr>
        <p:txBody>
          <a:bodyPr>
            <a:normAutofit fontScale="90000"/>
          </a:bodyPr>
          <a:lstStyle/>
          <a:p>
            <a:r>
              <a:rPr lang="en-US" smtClean="0"/>
              <a:t>Babur 1526 - 1530</a:t>
            </a:r>
            <a:br>
              <a:rPr lang="en-US" smtClean="0"/>
            </a:br>
            <a:r>
              <a:rPr lang="en-US" sz="3000" i="1" smtClean="0"/>
              <a:t>The First of the Mughals</a:t>
            </a:r>
            <a:endParaRPr lang="en-US" smtClean="0"/>
          </a:p>
        </p:txBody>
      </p:sp>
      <p:sp>
        <p:nvSpPr>
          <p:cNvPr id="7171" name="Rectangle 10"/>
          <p:cNvSpPr>
            <a:spLocks noGrp="1" noChangeArrowheads="1"/>
          </p:cNvSpPr>
          <p:nvPr>
            <p:ph idx="1"/>
          </p:nvPr>
        </p:nvSpPr>
        <p:spPr>
          <a:xfrm>
            <a:off x="304800" y="2743200"/>
            <a:ext cx="8382000" cy="4114800"/>
          </a:xfrm>
          <a:ln w="19050">
            <a:solidFill>
              <a:schemeClr val="tx1"/>
            </a:solidFill>
          </a:ln>
        </p:spPr>
        <p:txBody>
          <a:bodyPr/>
          <a:lstStyle/>
          <a:p>
            <a:pPr>
              <a:lnSpc>
                <a:spcPct val="80000"/>
              </a:lnSpc>
              <a:spcBef>
                <a:spcPct val="50000"/>
              </a:spcBef>
            </a:pPr>
            <a:r>
              <a:rPr lang="en-US" sz="2000" smtClean="0"/>
              <a:t>Babur was a direct descendant of the Turkish Ghengis Khan                        and Timur from Tamerlane. (Rumor has it – Adele) </a:t>
            </a:r>
          </a:p>
          <a:p>
            <a:pPr>
              <a:lnSpc>
                <a:spcPct val="80000"/>
              </a:lnSpc>
              <a:spcBef>
                <a:spcPct val="50000"/>
              </a:spcBef>
            </a:pPr>
            <a:r>
              <a:rPr lang="en-US" sz="2000" smtClean="0"/>
              <a:t>Defeated the Delhi Sultanate &amp; </a:t>
            </a:r>
            <a:r>
              <a:rPr lang="en-US" sz="2000" b="1" u="sng" smtClean="0"/>
              <a:t>established</a:t>
            </a:r>
            <a:r>
              <a:rPr lang="en-US" sz="2000" smtClean="0"/>
              <a:t> the Mughal Empire.</a:t>
            </a:r>
          </a:p>
          <a:p>
            <a:pPr lvl="1">
              <a:lnSpc>
                <a:spcPct val="80000"/>
              </a:lnSpc>
              <a:spcBef>
                <a:spcPct val="50000"/>
              </a:spcBef>
            </a:pPr>
            <a:r>
              <a:rPr lang="en-US" sz="1800" b="1" u="sng" smtClean="0"/>
              <a:t>Gunpowder</a:t>
            </a:r>
            <a:r>
              <a:rPr lang="en-US" sz="1800" smtClean="0"/>
              <a:t>, a skilled commander, trained soldiers on horses contributed to the victory</a:t>
            </a:r>
          </a:p>
          <a:p>
            <a:pPr>
              <a:lnSpc>
                <a:spcPct val="80000"/>
              </a:lnSpc>
              <a:spcBef>
                <a:spcPct val="50000"/>
              </a:spcBef>
            </a:pPr>
            <a:r>
              <a:rPr lang="en-US" sz="2000" smtClean="0"/>
              <a:t>Gained control of the whole northern India </a:t>
            </a:r>
          </a:p>
          <a:p>
            <a:pPr lvl="1">
              <a:lnSpc>
                <a:spcPct val="80000"/>
              </a:lnSpc>
              <a:spcBef>
                <a:spcPct val="50000"/>
              </a:spcBef>
            </a:pPr>
            <a:r>
              <a:rPr lang="en-US" sz="1800" smtClean="0"/>
              <a:t>Made Agra capital  </a:t>
            </a:r>
          </a:p>
          <a:p>
            <a:pPr>
              <a:lnSpc>
                <a:spcPct val="80000"/>
              </a:lnSpc>
              <a:spcBef>
                <a:spcPct val="50000"/>
              </a:spcBef>
            </a:pPr>
            <a:r>
              <a:rPr lang="en-US" sz="2000" smtClean="0"/>
              <a:t>He reigned for 4 short years and died at age 47 in 1530.</a:t>
            </a:r>
          </a:p>
          <a:p>
            <a:pPr>
              <a:lnSpc>
                <a:spcPct val="80000"/>
              </a:lnSpc>
              <a:spcBef>
                <a:spcPct val="50000"/>
              </a:spcBef>
            </a:pPr>
            <a:r>
              <a:rPr lang="en-US" sz="2000" smtClean="0"/>
              <a:t>Did not enact new laws or organization in the empire due to early his death</a:t>
            </a:r>
          </a:p>
        </p:txBody>
      </p:sp>
      <p:pic>
        <p:nvPicPr>
          <p:cNvPr id="7172" name="Picture 11" descr="babur"/>
          <p:cNvPicPr>
            <a:picLocks noChangeAspect="1" noChangeArrowheads="1"/>
          </p:cNvPicPr>
          <p:nvPr/>
        </p:nvPicPr>
        <p:blipFill>
          <a:blip r:embed="rId2"/>
          <a:srcRect/>
          <a:stretch>
            <a:fillRect/>
          </a:stretch>
        </p:blipFill>
        <p:spPr bwMode="auto">
          <a:xfrm>
            <a:off x="7046913" y="228600"/>
            <a:ext cx="1831975" cy="25146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81000"/>
            <a:ext cx="7772400" cy="1143000"/>
          </a:xfrm>
        </p:spPr>
        <p:txBody>
          <a:bodyPr>
            <a:normAutofit fontScale="90000"/>
          </a:bodyPr>
          <a:lstStyle/>
          <a:p>
            <a:r>
              <a:rPr lang="en-US" smtClean="0"/>
              <a:t>Humayun 1530 - 1556</a:t>
            </a:r>
            <a:br>
              <a:rPr lang="en-US" smtClean="0"/>
            </a:br>
            <a:r>
              <a:rPr lang="en-US" sz="3000" i="1" smtClean="0"/>
              <a:t>The Luckless Leader</a:t>
            </a:r>
            <a:endParaRPr lang="en-US" smtClean="0"/>
          </a:p>
        </p:txBody>
      </p:sp>
      <p:sp>
        <p:nvSpPr>
          <p:cNvPr id="8195" name="Rectangle 7"/>
          <p:cNvSpPr>
            <a:spLocks noGrp="1" noChangeArrowheads="1"/>
          </p:cNvSpPr>
          <p:nvPr>
            <p:ph idx="1"/>
          </p:nvPr>
        </p:nvSpPr>
        <p:spPr>
          <a:xfrm>
            <a:off x="228600" y="1981200"/>
            <a:ext cx="8229600" cy="4572000"/>
          </a:xfrm>
          <a:ln w="19050">
            <a:solidFill>
              <a:schemeClr val="tx1"/>
            </a:solidFill>
          </a:ln>
        </p:spPr>
        <p:txBody>
          <a:bodyPr/>
          <a:lstStyle/>
          <a:p>
            <a:pPr>
              <a:spcBef>
                <a:spcPct val="50000"/>
              </a:spcBef>
            </a:pPr>
            <a:r>
              <a:rPr lang="en-US" sz="2000" smtClean="0"/>
              <a:t>After Babur died, he was succeeded by his son Humayun in                      1530.  Humayun was 23 years old.</a:t>
            </a:r>
          </a:p>
          <a:p>
            <a:pPr>
              <a:spcBef>
                <a:spcPct val="50000"/>
              </a:spcBef>
            </a:pPr>
            <a:r>
              <a:rPr lang="en-US" sz="2000" smtClean="0"/>
              <a:t>He was not a soldier and unlike his father, neither skilled nor a wise leader.</a:t>
            </a:r>
          </a:p>
          <a:p>
            <a:pPr>
              <a:spcBef>
                <a:spcPct val="50000"/>
              </a:spcBef>
            </a:pPr>
            <a:r>
              <a:rPr lang="en-US" sz="2000" smtClean="0"/>
              <a:t>Inherited a disunited and disorganized empire.</a:t>
            </a:r>
          </a:p>
          <a:p>
            <a:pPr>
              <a:spcBef>
                <a:spcPct val="50000"/>
              </a:spcBef>
            </a:pPr>
            <a:r>
              <a:rPr lang="en-US" sz="2000" smtClean="0"/>
              <a:t>In 1540, Sher Shah of Bengal defeated Humayun and took over the Mughal Empire.  The Empire was lost from 1540-1545.</a:t>
            </a:r>
          </a:p>
          <a:p>
            <a:pPr lvl="1">
              <a:spcBef>
                <a:spcPct val="50000"/>
              </a:spcBef>
            </a:pPr>
            <a:r>
              <a:rPr lang="en-US" sz="1800" smtClean="0"/>
              <a:t>He was exiled but later regained power in 1555.</a:t>
            </a:r>
          </a:p>
          <a:p>
            <a:pPr>
              <a:spcBef>
                <a:spcPct val="50000"/>
              </a:spcBef>
            </a:pPr>
            <a:r>
              <a:rPr lang="en-US" sz="2000" smtClean="0"/>
              <a:t>Humayun died in 1556 after falling down the steps of his  library; he is known as “the luckless one”.</a:t>
            </a:r>
          </a:p>
        </p:txBody>
      </p:sp>
      <p:pic>
        <p:nvPicPr>
          <p:cNvPr id="8196" name="Picture 8" descr="humayun"/>
          <p:cNvPicPr>
            <a:picLocks noChangeAspect="1" noChangeArrowheads="1"/>
          </p:cNvPicPr>
          <p:nvPr/>
        </p:nvPicPr>
        <p:blipFill>
          <a:blip r:embed="rId2"/>
          <a:srcRect/>
          <a:stretch>
            <a:fillRect/>
          </a:stretch>
        </p:blipFill>
        <p:spPr bwMode="auto">
          <a:xfrm>
            <a:off x="7205663" y="228600"/>
            <a:ext cx="1709737" cy="24384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609600"/>
            <a:ext cx="7772400" cy="1143000"/>
          </a:xfrm>
        </p:spPr>
        <p:txBody>
          <a:bodyPr>
            <a:normAutofit fontScale="90000"/>
          </a:bodyPr>
          <a:lstStyle/>
          <a:p>
            <a:r>
              <a:rPr lang="en-US" smtClean="0"/>
              <a:t>Akbar 1556 - 1605</a:t>
            </a:r>
            <a:br>
              <a:rPr lang="en-US" smtClean="0"/>
            </a:br>
            <a:r>
              <a:rPr lang="en-US" sz="3000" i="1" smtClean="0"/>
              <a:t>The Great</a:t>
            </a:r>
            <a:endParaRPr lang="en-US" smtClean="0"/>
          </a:p>
        </p:txBody>
      </p:sp>
      <p:sp>
        <p:nvSpPr>
          <p:cNvPr id="9219" name="Rectangle 5"/>
          <p:cNvSpPr>
            <a:spLocks noGrp="1" noChangeArrowheads="1"/>
          </p:cNvSpPr>
          <p:nvPr>
            <p:ph idx="1"/>
          </p:nvPr>
        </p:nvSpPr>
        <p:spPr>
          <a:xfrm>
            <a:off x="609600" y="2209800"/>
            <a:ext cx="7772400" cy="4495800"/>
          </a:xfrm>
          <a:ln w="19050">
            <a:solidFill>
              <a:schemeClr val="tx1"/>
            </a:solidFill>
          </a:ln>
        </p:spPr>
        <p:txBody>
          <a:bodyPr/>
          <a:lstStyle/>
          <a:p>
            <a:pPr>
              <a:lnSpc>
                <a:spcPct val="80000"/>
              </a:lnSpc>
            </a:pPr>
            <a:r>
              <a:rPr lang="en-US" sz="2000" smtClean="0"/>
              <a:t>Akbar become the new Mughal ruler at the age of 14. </a:t>
            </a:r>
          </a:p>
          <a:p>
            <a:pPr lvl="1">
              <a:lnSpc>
                <a:spcPct val="80000"/>
              </a:lnSpc>
            </a:pPr>
            <a:r>
              <a:rPr lang="en-US" sz="1800" smtClean="0"/>
              <a:t>Regent and his mother ruled in his name for 4 years</a:t>
            </a:r>
          </a:p>
          <a:p>
            <a:pPr>
              <a:lnSpc>
                <a:spcPct val="80000"/>
              </a:lnSpc>
            </a:pPr>
            <a:r>
              <a:rPr lang="en-US" sz="2000" smtClean="0"/>
              <a:t>Akbar was an ambitious and noble commander </a:t>
            </a:r>
          </a:p>
          <a:p>
            <a:pPr lvl="1">
              <a:lnSpc>
                <a:spcPct val="80000"/>
              </a:lnSpc>
            </a:pPr>
            <a:r>
              <a:rPr lang="en-US" sz="1800" b="1" u="sng" smtClean="0"/>
              <a:t>Built the largest army ever in the empire.  </a:t>
            </a:r>
          </a:p>
          <a:p>
            <a:pPr lvl="1">
              <a:lnSpc>
                <a:spcPct val="80000"/>
              </a:lnSpc>
            </a:pPr>
            <a:r>
              <a:rPr lang="en-US" sz="1800" b="1" u="sng" smtClean="0"/>
              <a:t>Helped to conquer</a:t>
            </a:r>
            <a:r>
              <a:rPr lang="en-US" sz="1800" smtClean="0"/>
              <a:t> nearly all of modern-day northern India and Pakistan.</a:t>
            </a:r>
          </a:p>
          <a:p>
            <a:pPr>
              <a:lnSpc>
                <a:spcPct val="80000"/>
              </a:lnSpc>
            </a:pPr>
            <a:r>
              <a:rPr lang="en-US" sz="2000" b="1" u="sng" smtClean="0"/>
              <a:t>Great administrator</a:t>
            </a:r>
          </a:p>
          <a:p>
            <a:pPr lvl="1">
              <a:lnSpc>
                <a:spcPct val="80000"/>
              </a:lnSpc>
            </a:pPr>
            <a:r>
              <a:rPr lang="en-US" sz="1800" smtClean="0"/>
              <a:t>developed a centralized government</a:t>
            </a:r>
          </a:p>
          <a:p>
            <a:pPr lvl="2">
              <a:lnSpc>
                <a:spcPct val="80000"/>
              </a:lnSpc>
            </a:pPr>
            <a:r>
              <a:rPr lang="en-US" sz="1600" smtClean="0"/>
              <a:t>It delegated 15 provinces each under a governor and each province into districts and each district was further sub-divided into smaller sections.</a:t>
            </a:r>
          </a:p>
          <a:p>
            <a:pPr>
              <a:lnSpc>
                <a:spcPct val="80000"/>
              </a:lnSpc>
            </a:pPr>
            <a:r>
              <a:rPr lang="en-US" sz="2000" smtClean="0"/>
              <a:t>Best known for</a:t>
            </a:r>
            <a:r>
              <a:rPr lang="en-US" sz="2000" b="1" u="sng" smtClean="0"/>
              <a:t> tolerance </a:t>
            </a:r>
            <a:r>
              <a:rPr lang="en-US" sz="2000" smtClean="0"/>
              <a:t>of his subjects (especially Hindus)</a:t>
            </a:r>
          </a:p>
          <a:p>
            <a:pPr lvl="1">
              <a:lnSpc>
                <a:spcPct val="80000"/>
              </a:lnSpc>
            </a:pPr>
            <a:r>
              <a:rPr lang="en-US" sz="1800" smtClean="0"/>
              <a:t>Removed poll taxes on Hindus</a:t>
            </a:r>
          </a:p>
          <a:p>
            <a:pPr>
              <a:lnSpc>
                <a:spcPct val="80000"/>
              </a:lnSpc>
            </a:pPr>
            <a:r>
              <a:rPr lang="en-US" sz="2000" smtClean="0"/>
              <a:t>Invited religious scholars to debate him in his private chambers.   </a:t>
            </a:r>
          </a:p>
          <a:p>
            <a:pPr lvl="1">
              <a:lnSpc>
                <a:spcPct val="80000"/>
              </a:lnSpc>
            </a:pPr>
            <a:r>
              <a:rPr lang="en-US" sz="1800" smtClean="0"/>
              <a:t>Developed his own faith call </a:t>
            </a:r>
            <a:r>
              <a:rPr lang="en-US" sz="1800" b="1" u="sng" smtClean="0"/>
              <a:t>Din Ilahi.</a:t>
            </a:r>
            <a:r>
              <a:rPr lang="en-US" sz="1800" smtClean="0"/>
              <a:t>  </a:t>
            </a:r>
          </a:p>
          <a:p>
            <a:pPr lvl="2">
              <a:lnSpc>
                <a:spcPct val="80000"/>
              </a:lnSpc>
            </a:pPr>
            <a:r>
              <a:rPr lang="en-US" sz="1600" smtClean="0"/>
              <a:t>Din Ilahi was a mixture of the other religions Akbar had studied from those debates. </a:t>
            </a:r>
          </a:p>
          <a:p>
            <a:pPr lvl="2">
              <a:lnSpc>
                <a:spcPct val="80000"/>
              </a:lnSpc>
            </a:pPr>
            <a:r>
              <a:rPr lang="en-US" sz="1600" smtClean="0"/>
              <a:t>Religion never caught on</a:t>
            </a:r>
          </a:p>
        </p:txBody>
      </p:sp>
      <p:pic>
        <p:nvPicPr>
          <p:cNvPr id="9220" name="Picture 6" descr="akbar"/>
          <p:cNvPicPr>
            <a:picLocks noChangeAspect="1" noChangeArrowheads="1"/>
          </p:cNvPicPr>
          <p:nvPr/>
        </p:nvPicPr>
        <p:blipFill>
          <a:blip r:embed="rId2"/>
          <a:srcRect/>
          <a:stretch>
            <a:fillRect/>
          </a:stretch>
        </p:blipFill>
        <p:spPr bwMode="auto">
          <a:xfrm>
            <a:off x="6934200" y="228600"/>
            <a:ext cx="1868488" cy="25908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609600"/>
            <a:ext cx="7772400" cy="1143000"/>
          </a:xfrm>
        </p:spPr>
        <p:txBody>
          <a:bodyPr>
            <a:normAutofit fontScale="90000"/>
          </a:bodyPr>
          <a:lstStyle/>
          <a:p>
            <a:r>
              <a:rPr lang="en-US" smtClean="0"/>
              <a:t>Jehangir 1605 - 1627</a:t>
            </a:r>
            <a:br>
              <a:rPr lang="en-US" smtClean="0"/>
            </a:br>
            <a:r>
              <a:rPr lang="en-US" sz="3000" i="1" smtClean="0"/>
              <a:t>The Paragon of Stability</a:t>
            </a:r>
            <a:endParaRPr lang="en-US" smtClean="0"/>
          </a:p>
        </p:txBody>
      </p:sp>
      <p:sp>
        <p:nvSpPr>
          <p:cNvPr id="10243" name="Rectangle 6"/>
          <p:cNvSpPr>
            <a:spLocks noGrp="1" noChangeArrowheads="1"/>
          </p:cNvSpPr>
          <p:nvPr>
            <p:ph idx="1"/>
          </p:nvPr>
        </p:nvSpPr>
        <p:spPr>
          <a:xfrm>
            <a:off x="685800" y="2362200"/>
            <a:ext cx="7772400" cy="4114800"/>
          </a:xfrm>
          <a:ln w="19050">
            <a:solidFill>
              <a:schemeClr val="tx1"/>
            </a:solidFill>
          </a:ln>
        </p:spPr>
        <p:txBody>
          <a:bodyPr>
            <a:normAutofit lnSpcReduction="10000"/>
          </a:bodyPr>
          <a:lstStyle/>
          <a:p>
            <a:pPr>
              <a:lnSpc>
                <a:spcPct val="90000"/>
              </a:lnSpc>
            </a:pPr>
            <a:r>
              <a:rPr lang="en-US" sz="2400" smtClean="0"/>
              <a:t>Jehangir succeeded his father Akbar in 1605.</a:t>
            </a:r>
          </a:p>
          <a:p>
            <a:pPr>
              <a:lnSpc>
                <a:spcPct val="90000"/>
              </a:lnSpc>
            </a:pPr>
            <a:r>
              <a:rPr lang="en-US" sz="2400" b="1" u="sng" smtClean="0"/>
              <a:t>Opposite of his father</a:t>
            </a:r>
          </a:p>
          <a:p>
            <a:pPr lvl="1">
              <a:lnSpc>
                <a:spcPct val="90000"/>
              </a:lnSpc>
            </a:pPr>
            <a:r>
              <a:rPr lang="en-US" sz="2000" smtClean="0"/>
              <a:t>Poor monarch and warrior but good at maintaining the status quo.</a:t>
            </a:r>
          </a:p>
          <a:p>
            <a:pPr>
              <a:lnSpc>
                <a:spcPct val="90000"/>
              </a:lnSpc>
            </a:pPr>
            <a:r>
              <a:rPr lang="en-US" sz="2400" smtClean="0"/>
              <a:t>He </a:t>
            </a:r>
            <a:r>
              <a:rPr lang="en-US" sz="2400" b="1" u="sng" smtClean="0"/>
              <a:t>continued</a:t>
            </a:r>
            <a:r>
              <a:rPr lang="en-US" sz="2400" smtClean="0"/>
              <a:t> many of Akbar’s</a:t>
            </a:r>
            <a:r>
              <a:rPr lang="en-US" sz="2400" b="1" u="sng" smtClean="0"/>
              <a:t> policies</a:t>
            </a:r>
            <a:r>
              <a:rPr lang="en-US" sz="2400" smtClean="0"/>
              <a:t>.</a:t>
            </a:r>
          </a:p>
          <a:p>
            <a:pPr lvl="1">
              <a:lnSpc>
                <a:spcPct val="90000"/>
              </a:lnSpc>
            </a:pPr>
            <a:r>
              <a:rPr lang="en-US" sz="2000" smtClean="0"/>
              <a:t>Freedom of worship.</a:t>
            </a:r>
          </a:p>
          <a:p>
            <a:pPr lvl="1">
              <a:lnSpc>
                <a:spcPct val="90000"/>
              </a:lnSpc>
            </a:pPr>
            <a:r>
              <a:rPr lang="en-US" sz="2000" smtClean="0"/>
              <a:t>Fair treatment of Hindus.</a:t>
            </a:r>
          </a:p>
          <a:p>
            <a:pPr lvl="1">
              <a:lnSpc>
                <a:spcPct val="90000"/>
              </a:lnSpc>
            </a:pPr>
            <a:r>
              <a:rPr lang="en-US" sz="2000" smtClean="0"/>
              <a:t>Continued friendship and alliance with Rajputs.</a:t>
            </a:r>
          </a:p>
          <a:p>
            <a:pPr lvl="1">
              <a:lnSpc>
                <a:spcPct val="90000"/>
              </a:lnSpc>
            </a:pPr>
            <a:r>
              <a:rPr lang="en-US" sz="2000" smtClean="0"/>
              <a:t>Allowed foreigners like the Portuguese and English into India for trade.</a:t>
            </a:r>
          </a:p>
          <a:p>
            <a:pPr>
              <a:lnSpc>
                <a:spcPct val="90000"/>
              </a:lnSpc>
            </a:pPr>
            <a:r>
              <a:rPr lang="en-US" sz="2400" smtClean="0"/>
              <a:t>Jehangir married Nur Jahan.  She became the </a:t>
            </a:r>
            <a:r>
              <a:rPr lang="en-US" sz="2400" b="1" u="sng" smtClean="0"/>
              <a:t>real ruler</a:t>
            </a:r>
            <a:r>
              <a:rPr lang="en-US" sz="2400" smtClean="0"/>
              <a:t> of the empire until the death of her husband.</a:t>
            </a:r>
          </a:p>
          <a:p>
            <a:pPr lvl="1">
              <a:lnSpc>
                <a:spcPct val="90000"/>
              </a:lnSpc>
            </a:pPr>
            <a:endParaRPr lang="en-US" sz="2000" smtClean="0"/>
          </a:p>
        </p:txBody>
      </p:sp>
      <p:pic>
        <p:nvPicPr>
          <p:cNvPr id="10244" name="Picture 7" descr="jehangir"/>
          <p:cNvPicPr>
            <a:picLocks noChangeAspect="1" noChangeArrowheads="1"/>
          </p:cNvPicPr>
          <p:nvPr/>
        </p:nvPicPr>
        <p:blipFill>
          <a:blip r:embed="rId2"/>
          <a:srcRect/>
          <a:stretch>
            <a:fillRect/>
          </a:stretch>
        </p:blipFill>
        <p:spPr bwMode="auto">
          <a:xfrm>
            <a:off x="7034213" y="228600"/>
            <a:ext cx="1871662" cy="26670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Jehangir Issues (specific)</a:t>
            </a:r>
          </a:p>
        </p:txBody>
      </p:sp>
      <p:sp>
        <p:nvSpPr>
          <p:cNvPr id="11267" name="Rectangle 3"/>
          <p:cNvSpPr>
            <a:spLocks noGrp="1" noChangeArrowheads="1"/>
          </p:cNvSpPr>
          <p:nvPr>
            <p:ph idx="1"/>
          </p:nvPr>
        </p:nvSpPr>
        <p:spPr>
          <a:xfrm>
            <a:off x="228600" y="1600200"/>
            <a:ext cx="7772400" cy="4114800"/>
          </a:xfrm>
          <a:ln w="19050">
            <a:solidFill>
              <a:schemeClr val="tx1"/>
            </a:solidFill>
          </a:ln>
        </p:spPr>
        <p:txBody>
          <a:bodyPr/>
          <a:lstStyle/>
          <a:p>
            <a:r>
              <a:rPr lang="en-US" smtClean="0"/>
              <a:t>Under the influence of his wife and many others, Jehangir was not an able ruler like his father.</a:t>
            </a:r>
          </a:p>
          <a:p>
            <a:pPr lvl="1"/>
            <a:r>
              <a:rPr lang="en-US" smtClean="0"/>
              <a:t>He loved to drink and enjoy himself.</a:t>
            </a:r>
          </a:p>
          <a:p>
            <a:pPr lvl="1"/>
            <a:r>
              <a:rPr lang="en-US" smtClean="0"/>
              <a:t>He had to </a:t>
            </a:r>
            <a:r>
              <a:rPr lang="en-US" b="1" u="sng" smtClean="0"/>
              <a:t>suppress many rebellions</a:t>
            </a:r>
            <a:r>
              <a:rPr lang="en-US" smtClean="0"/>
              <a:t>.</a:t>
            </a:r>
          </a:p>
          <a:p>
            <a:pPr lvl="1"/>
            <a:r>
              <a:rPr lang="en-US" smtClean="0"/>
              <a:t>Important posts in the court were given to families, friends, and especially those close to his wife, Jahan.</a:t>
            </a:r>
          </a:p>
        </p:txBody>
      </p:sp>
      <p:pic>
        <p:nvPicPr>
          <p:cNvPr id="11268" name="Picture 4" descr="Akbar's Tomb-Sikandra"/>
          <p:cNvPicPr>
            <a:picLocks noChangeAspect="1" noChangeArrowheads="1"/>
          </p:cNvPicPr>
          <p:nvPr/>
        </p:nvPicPr>
        <p:blipFill>
          <a:blip r:embed="rId2"/>
          <a:srcRect/>
          <a:stretch>
            <a:fillRect/>
          </a:stretch>
        </p:blipFill>
        <p:spPr bwMode="auto">
          <a:xfrm>
            <a:off x="6705600" y="5054600"/>
            <a:ext cx="2438400" cy="1625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609600"/>
            <a:ext cx="7772400" cy="1143000"/>
          </a:xfrm>
        </p:spPr>
        <p:txBody>
          <a:bodyPr>
            <a:normAutofit fontScale="90000"/>
          </a:bodyPr>
          <a:lstStyle/>
          <a:p>
            <a:r>
              <a:rPr lang="en-US" smtClean="0"/>
              <a:t>Shah Jehan 1627 - 1658</a:t>
            </a:r>
            <a:br>
              <a:rPr lang="en-US" smtClean="0"/>
            </a:br>
            <a:r>
              <a:rPr lang="en-US" sz="3000" i="1" smtClean="0"/>
              <a:t>The Master Builder</a:t>
            </a:r>
            <a:endParaRPr lang="en-US" smtClean="0"/>
          </a:p>
        </p:txBody>
      </p:sp>
      <p:sp>
        <p:nvSpPr>
          <p:cNvPr id="12291" name="Rectangle 7"/>
          <p:cNvSpPr>
            <a:spLocks noGrp="1" noChangeArrowheads="1"/>
          </p:cNvSpPr>
          <p:nvPr>
            <p:ph idx="1"/>
          </p:nvPr>
        </p:nvSpPr>
        <p:spPr>
          <a:xfrm>
            <a:off x="685800" y="1981200"/>
            <a:ext cx="7772400" cy="4572000"/>
          </a:xfrm>
          <a:ln w="19050">
            <a:solidFill>
              <a:schemeClr val="tx1"/>
            </a:solidFill>
          </a:ln>
        </p:spPr>
        <p:txBody>
          <a:bodyPr/>
          <a:lstStyle/>
          <a:p>
            <a:r>
              <a:rPr lang="en-US" sz="2400" smtClean="0"/>
              <a:t>Shah Jehan succeeded his father in 1627.</a:t>
            </a:r>
          </a:p>
          <a:p>
            <a:r>
              <a:rPr lang="en-US" sz="2400" smtClean="0"/>
              <a:t>Better ruler than Jehangir.</a:t>
            </a:r>
          </a:p>
          <a:p>
            <a:pPr lvl="1"/>
            <a:r>
              <a:rPr lang="en-US" sz="2000" b="1" u="sng" smtClean="0"/>
              <a:t>Restored the efficiency</a:t>
            </a:r>
            <a:r>
              <a:rPr lang="en-US" sz="2000" smtClean="0"/>
              <a:t> of government.</a:t>
            </a:r>
          </a:p>
          <a:p>
            <a:pPr lvl="1"/>
            <a:r>
              <a:rPr lang="en-US" sz="2000" b="1" u="sng" smtClean="0"/>
              <a:t>Recovered  territories</a:t>
            </a:r>
            <a:r>
              <a:rPr lang="en-US" sz="2000" smtClean="0"/>
              <a:t>.</a:t>
            </a:r>
          </a:p>
          <a:p>
            <a:pPr lvl="1"/>
            <a:r>
              <a:rPr lang="en-US" sz="2000" b="1" u="sng" smtClean="0"/>
              <a:t>Maintained peace</a:t>
            </a:r>
            <a:r>
              <a:rPr lang="en-US" sz="2000" smtClean="0"/>
              <a:t> </a:t>
            </a:r>
          </a:p>
          <a:p>
            <a:pPr lvl="1"/>
            <a:r>
              <a:rPr lang="en-US" sz="2000" smtClean="0"/>
              <a:t>Foreign traders were allowed into India and </a:t>
            </a:r>
            <a:r>
              <a:rPr lang="en-US" sz="2000" b="1" u="sng" smtClean="0"/>
              <a:t>trade increased considerably.</a:t>
            </a:r>
          </a:p>
          <a:p>
            <a:r>
              <a:rPr lang="en-US" sz="2400" smtClean="0"/>
              <a:t>The empire was expanded.</a:t>
            </a:r>
          </a:p>
          <a:p>
            <a:r>
              <a:rPr lang="en-US" sz="2400" smtClean="0"/>
              <a:t>Shah Jehan was a </a:t>
            </a:r>
            <a:r>
              <a:rPr lang="en-US" sz="2400" b="1" u="sng" smtClean="0"/>
              <a:t>patron of the arts</a:t>
            </a:r>
          </a:p>
          <a:p>
            <a:pPr lvl="1"/>
            <a:r>
              <a:rPr lang="en-US" sz="2000" smtClean="0"/>
              <a:t>Built many great architecture buildings including the </a:t>
            </a:r>
            <a:r>
              <a:rPr lang="en-US" sz="2000" b="1" u="sng" smtClean="0"/>
              <a:t>Taj Mahal</a:t>
            </a:r>
            <a:r>
              <a:rPr lang="en-US" sz="2000" smtClean="0"/>
              <a:t> and the Peacock Throne, a brilliant gold throne encased in hundreds of precious gems.</a:t>
            </a:r>
          </a:p>
        </p:txBody>
      </p:sp>
      <p:pic>
        <p:nvPicPr>
          <p:cNvPr id="12292" name="Picture 8" descr="shahjehan"/>
          <p:cNvPicPr>
            <a:picLocks noChangeAspect="1" noChangeArrowheads="1"/>
          </p:cNvPicPr>
          <p:nvPr/>
        </p:nvPicPr>
        <p:blipFill>
          <a:blip r:embed="rId2"/>
          <a:srcRect/>
          <a:stretch>
            <a:fillRect/>
          </a:stretch>
        </p:blipFill>
        <p:spPr bwMode="auto">
          <a:xfrm>
            <a:off x="6553200" y="228600"/>
            <a:ext cx="2343150" cy="3048000"/>
          </a:xfrm>
          <a:prstGeom prst="rect">
            <a:avLst/>
          </a:prstGeom>
          <a:noFill/>
          <a:ln w="28575">
            <a:solidFill>
              <a:schemeClr val="tx1"/>
            </a:solidFill>
            <a:miter lim="800000"/>
            <a:headEnd/>
            <a:tailEnd/>
          </a:ln>
          <a:effectLst>
            <a:outerShdw dist="107763" dir="13500000" algn="ctr" rotWithShape="0">
              <a:srgbClr val="808080"/>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52400"/>
            <a:ext cx="7772400" cy="1143000"/>
          </a:xfrm>
        </p:spPr>
        <p:txBody>
          <a:bodyPr/>
          <a:lstStyle/>
          <a:p>
            <a:r>
              <a:rPr lang="en-US" smtClean="0"/>
              <a:t>Shah Jehan</a:t>
            </a:r>
          </a:p>
        </p:txBody>
      </p:sp>
      <p:sp>
        <p:nvSpPr>
          <p:cNvPr id="13315" name="Rectangle 3"/>
          <p:cNvSpPr>
            <a:spLocks noGrp="1" noChangeArrowheads="1"/>
          </p:cNvSpPr>
          <p:nvPr>
            <p:ph idx="1"/>
          </p:nvPr>
        </p:nvSpPr>
        <p:spPr>
          <a:xfrm>
            <a:off x="228600" y="762000"/>
            <a:ext cx="8686800" cy="4495800"/>
          </a:xfrm>
          <a:ln w="19050">
            <a:solidFill>
              <a:schemeClr val="tx1"/>
            </a:solidFill>
          </a:ln>
        </p:spPr>
        <p:txBody>
          <a:bodyPr/>
          <a:lstStyle/>
          <a:p>
            <a:pPr>
              <a:lnSpc>
                <a:spcPct val="80000"/>
              </a:lnSpc>
            </a:pPr>
            <a:r>
              <a:rPr lang="en-US" sz="2800" smtClean="0"/>
              <a:t>Taj Mahal </a:t>
            </a:r>
          </a:p>
          <a:p>
            <a:pPr lvl="1">
              <a:lnSpc>
                <a:spcPct val="80000"/>
              </a:lnSpc>
            </a:pPr>
            <a:r>
              <a:rPr lang="en-US" sz="2400" smtClean="0"/>
              <a:t>Built in honor of his wife who died during childbirth. </a:t>
            </a:r>
          </a:p>
          <a:p>
            <a:pPr lvl="1">
              <a:lnSpc>
                <a:spcPct val="80000"/>
              </a:lnSpc>
            </a:pPr>
            <a:r>
              <a:rPr lang="en-US" sz="2400" smtClean="0"/>
              <a:t>Took over a decade to build and it nearly bankrupted the empire.</a:t>
            </a:r>
          </a:p>
          <a:p>
            <a:pPr>
              <a:lnSpc>
                <a:spcPct val="80000"/>
              </a:lnSpc>
            </a:pPr>
            <a:r>
              <a:rPr lang="en-US" sz="2800" smtClean="0"/>
              <a:t>1657 - Shah Jehan became seriously ill and a </a:t>
            </a:r>
            <a:r>
              <a:rPr lang="en-US" sz="2800" b="1" u="sng" smtClean="0"/>
              <a:t>dispute over</a:t>
            </a:r>
            <a:r>
              <a:rPr lang="en-US" sz="2800" smtClean="0"/>
              <a:t> the </a:t>
            </a:r>
            <a:r>
              <a:rPr lang="en-US" sz="2800" b="1" u="sng" smtClean="0"/>
              <a:t>succession</a:t>
            </a:r>
            <a:r>
              <a:rPr lang="en-US" sz="2800" smtClean="0"/>
              <a:t> of the throne ensued between his three sons.</a:t>
            </a:r>
          </a:p>
          <a:p>
            <a:pPr>
              <a:lnSpc>
                <a:spcPct val="80000"/>
              </a:lnSpc>
            </a:pPr>
            <a:r>
              <a:rPr lang="en-US" sz="2800" b="1" u="sng" smtClean="0"/>
              <a:t>Aurangzeb deposed Shah Jehan</a:t>
            </a:r>
            <a:r>
              <a:rPr lang="en-US" sz="2800" smtClean="0"/>
              <a:t> in a coup d’etat in 1658.  Shah Jehan was imprisoned in the Octagonal Tower of the Agra Fort from which he could see the Taj Mahal.  He died in 1666 and was buried next to his wife in the Taj Mahal.</a:t>
            </a:r>
          </a:p>
          <a:p>
            <a:pPr>
              <a:lnSpc>
                <a:spcPct val="80000"/>
              </a:lnSpc>
            </a:pPr>
            <a:endParaRPr lang="en-US" sz="4000" smtClean="0"/>
          </a:p>
        </p:txBody>
      </p:sp>
      <p:pic>
        <p:nvPicPr>
          <p:cNvPr id="13316" name="Picture 4" descr="taj"/>
          <p:cNvPicPr>
            <a:picLocks noChangeAspect="1" noChangeArrowheads="1"/>
          </p:cNvPicPr>
          <p:nvPr/>
        </p:nvPicPr>
        <p:blipFill>
          <a:blip r:embed="rId2"/>
          <a:srcRect/>
          <a:stretch>
            <a:fillRect/>
          </a:stretch>
        </p:blipFill>
        <p:spPr bwMode="auto">
          <a:xfrm>
            <a:off x="5638800" y="4913313"/>
            <a:ext cx="3124200" cy="1944687"/>
          </a:xfrm>
          <a:prstGeom prst="rect">
            <a:avLst/>
          </a:prstGeom>
          <a:noFill/>
          <a:ln w="9525">
            <a:noFill/>
            <a:miter lim="800000"/>
            <a:headEnd/>
            <a:tailEnd/>
          </a:ln>
        </p:spPr>
      </p:pic>
      <p:pic>
        <p:nvPicPr>
          <p:cNvPr id="13317" name="Picture 5" descr="taj2"/>
          <p:cNvPicPr>
            <a:picLocks noChangeAspect="1" noChangeArrowheads="1"/>
          </p:cNvPicPr>
          <p:nvPr/>
        </p:nvPicPr>
        <p:blipFill>
          <a:blip r:embed="rId3"/>
          <a:srcRect l="2028" t="25999" r="55318" b="2000"/>
          <a:stretch>
            <a:fillRect/>
          </a:stretch>
        </p:blipFill>
        <p:spPr bwMode="auto">
          <a:xfrm>
            <a:off x="3987800" y="4953000"/>
            <a:ext cx="1687513" cy="1905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TotalTime>
  <Words>1213</Words>
  <Application>Microsoft Office PowerPoint</Application>
  <PresentationFormat>On-screen Show (4:3)</PresentationFormat>
  <Paragraphs>108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Times New Roman</vt:lpstr>
      <vt:lpstr>Arial</vt:lpstr>
      <vt:lpstr>Calibri</vt:lpstr>
      <vt:lpstr>Office Theme</vt:lpstr>
      <vt:lpstr>Slide 1</vt:lpstr>
      <vt:lpstr> Introduction</vt:lpstr>
      <vt:lpstr>Babur 1526 - 1530 The First of the Mughals</vt:lpstr>
      <vt:lpstr>Humayun 1530 - 1556 The Luckless Leader</vt:lpstr>
      <vt:lpstr>Akbar 1556 - 1605 The Great</vt:lpstr>
      <vt:lpstr>Jehangir 1605 - 1627 The Paragon of Stability</vt:lpstr>
      <vt:lpstr>Jehangir Issues (specific)</vt:lpstr>
      <vt:lpstr>Shah Jehan 1627 - 1658 The Master Builder</vt:lpstr>
      <vt:lpstr>Shah Jehan</vt:lpstr>
      <vt:lpstr>Aurangzeb 1658 - 1707 The Intolerant</vt:lpstr>
      <vt:lpstr>Aurangzeb</vt:lpstr>
      <vt:lpstr>The Success of the Mughals</vt:lpstr>
      <vt:lpstr>Slide 13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Mughal Empire 1526-1858</dc:title>
  <dc:creator>Valerie P. Malyvanh</dc:creator>
  <cp:lastModifiedBy>admin</cp:lastModifiedBy>
  <cp:revision>34</cp:revision>
  <dcterms:created xsi:type="dcterms:W3CDTF">1999-11-04T01:18:09Z</dcterms:created>
  <dcterms:modified xsi:type="dcterms:W3CDTF">2022-12-17T06:32:47Z</dcterms:modified>
</cp:coreProperties>
</file>